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move the slide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37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B8C9A6C-D122-4339-BB35-8CD1F76F5860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91E7FD-C8DB-478B-B91B-32C6BA9B51F2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C68403-D8D5-48C4-AD97-417467F59CE8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ECCF34-0782-4602-A9F2-6D547FAF8DA5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0EF4707-D6C0-4F4A-BB21-960132CB6F0D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92A17D7-3F4D-4FE8-807D-6926248873FF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0BEB7FB-0B23-4C38-9243-9BE50EF29F4B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28A5F61-913B-445E-88D7-67D3DC1478F0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434BEC9-BDDE-41F5-B7C3-7F071F51F4CB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to edit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the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title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text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k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d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h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i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l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e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x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f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o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r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m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1283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8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97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76" name="Text 0"/>
          <p:cNvSpPr/>
          <p:nvPr/>
        </p:nvSpPr>
        <p:spPr>
          <a:xfrm>
            <a:off x="6324120" y="2121120"/>
            <a:ext cx="7468200" cy="14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Quantum Computing: The New Revolution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77" name="Text 1"/>
          <p:cNvSpPr/>
          <p:nvPr/>
        </p:nvSpPr>
        <p:spPr>
          <a:xfrm>
            <a:off x="6324120" y="3888360"/>
            <a:ext cx="746820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The world of computing is on the verge of a revolutionary leap, a quantum leap. The era of quantum computing is dawning, promising to transform industries, solve intractable problems, and unveil a new era of technological advancement.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378" name="Shape 2"/>
          <p:cNvSpPr/>
          <p:nvPr/>
        </p:nvSpPr>
        <p:spPr>
          <a:xfrm>
            <a:off x="6324120" y="5707440"/>
            <a:ext cx="382680" cy="382680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9" name="Image 1" descr="preencoded.png"/>
          <p:cNvPicPr/>
          <p:nvPr/>
        </p:nvPicPr>
        <p:blipFill>
          <a:blip r:embed="rId2"/>
          <a:stretch/>
        </p:blipFill>
        <p:spPr>
          <a:xfrm>
            <a:off x="6331680" y="5715000"/>
            <a:ext cx="367200" cy="367200"/>
          </a:xfrm>
          <a:prstGeom prst="rect">
            <a:avLst/>
          </a:prstGeom>
          <a:ln w="0">
            <a:noFill/>
          </a:ln>
        </p:spPr>
      </p:pic>
      <p:sp>
        <p:nvSpPr>
          <p:cNvPr id="380" name="Text 3"/>
          <p:cNvSpPr/>
          <p:nvPr/>
        </p:nvSpPr>
        <p:spPr>
          <a:xfrm>
            <a:off x="6826680" y="5689440"/>
            <a:ext cx="5807520" cy="4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251"/>
              </a:lnSpc>
              <a:buNone/>
              <a:tabLst>
                <a:tab algn="l" pos="0"/>
              </a:tabLst>
            </a:pPr>
            <a:r>
              <a:rPr b="1" lang="en-US" sz="2350" spc="-1" strike="noStrike">
                <a:solidFill>
                  <a:srgbClr val="cad6de"/>
                </a:solidFill>
                <a:latin typeface="Cabin Bold"/>
                <a:ea typeface="Cabin Bold"/>
              </a:rPr>
              <a:t>By  PRANAY SANKAR</a:t>
            </a:r>
            <a:endParaRPr b="0" lang="en-IN" sz="2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 0" descr="preencoded.png"/>
          <p:cNvPicPr/>
          <p:nvPr/>
        </p:nvPicPr>
        <p:blipFill>
          <a:blip r:embed="rId1"/>
          <a:stretch/>
        </p:blipFill>
        <p:spPr>
          <a:xfrm>
            <a:off x="837720" y="847800"/>
            <a:ext cx="11615040" cy="653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657240" cy="8231400"/>
          </a:xfrm>
          <a:prstGeom prst="rect">
            <a:avLst/>
          </a:prstGeom>
          <a:ln w="0">
            <a:noFill/>
          </a:ln>
        </p:spPr>
      </p:pic>
      <p:sp>
        <p:nvSpPr>
          <p:cNvPr id="383" name="Text 0"/>
          <p:cNvSpPr/>
          <p:nvPr/>
        </p:nvSpPr>
        <p:spPr>
          <a:xfrm>
            <a:off x="4478760" y="645120"/>
            <a:ext cx="9330480" cy="13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00"/>
              </a:lnSpc>
              <a:buNone/>
              <a:tabLst>
                <a:tab algn="l" pos="0"/>
              </a:tabLst>
            </a:pPr>
            <a:r>
              <a:rPr b="0" lang="en-US" sz="4300" spc="-1" strike="noStrike">
                <a:solidFill>
                  <a:srgbClr val="ffffff"/>
                </a:solidFill>
                <a:latin typeface="Unbounded"/>
                <a:ea typeface="Unbounded"/>
              </a:rPr>
              <a:t>What is Quantum Computing?</a:t>
            </a:r>
            <a:endParaRPr b="0" lang="en-IN" sz="4300" spc="-1" strike="noStrike">
              <a:latin typeface="Arial"/>
            </a:endParaRPr>
          </a:p>
        </p:txBody>
      </p:sp>
      <p:sp>
        <p:nvSpPr>
          <p:cNvPr id="384" name="Shape 1"/>
          <p:cNvSpPr/>
          <p:nvPr/>
        </p:nvSpPr>
        <p:spPr>
          <a:xfrm>
            <a:off x="4815360" y="2376720"/>
            <a:ext cx="30240" cy="5209560"/>
          </a:xfrm>
          <a:prstGeom prst="roundRect">
            <a:avLst>
              <a:gd name="adj" fmla="val 115454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Shape 2"/>
          <p:cNvSpPr/>
          <p:nvPr/>
        </p:nvSpPr>
        <p:spPr>
          <a:xfrm>
            <a:off x="5063760" y="2889360"/>
            <a:ext cx="820800" cy="30240"/>
          </a:xfrm>
          <a:prstGeom prst="roundRect">
            <a:avLst>
              <a:gd name="adj" fmla="val 115454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Shape 3"/>
          <p:cNvSpPr/>
          <p:nvPr/>
        </p:nvSpPr>
        <p:spPr>
          <a:xfrm>
            <a:off x="4566600" y="2640600"/>
            <a:ext cx="527400" cy="52740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Text 4"/>
          <p:cNvSpPr/>
          <p:nvPr/>
        </p:nvSpPr>
        <p:spPr>
          <a:xfrm>
            <a:off x="4752360" y="2738880"/>
            <a:ext cx="155520" cy="3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cad6de"/>
                </a:solidFill>
                <a:latin typeface="Unbounded"/>
                <a:ea typeface="Unbounded"/>
              </a:rPr>
              <a:t>1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88" name="Text 5"/>
          <p:cNvSpPr/>
          <p:nvPr/>
        </p:nvSpPr>
        <p:spPr>
          <a:xfrm>
            <a:off x="6120720" y="2611440"/>
            <a:ext cx="34095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cad6de"/>
                </a:solidFill>
                <a:latin typeface="Unbounded"/>
                <a:ea typeface="Unbounded"/>
              </a:rPr>
              <a:t>Classical Computing</a:t>
            </a:r>
            <a:endParaRPr b="0" lang="en-IN" sz="2150" spc="-1" strike="noStrike">
              <a:latin typeface="Arial"/>
            </a:endParaRPr>
          </a:p>
        </p:txBody>
      </p:sp>
      <p:sp>
        <p:nvSpPr>
          <p:cNvPr id="389" name="Text 6"/>
          <p:cNvSpPr/>
          <p:nvPr/>
        </p:nvSpPr>
        <p:spPr>
          <a:xfrm>
            <a:off x="6120720" y="3097080"/>
            <a:ext cx="768816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cad6de"/>
                </a:solidFill>
                <a:latin typeface="Cabin"/>
                <a:ea typeface="Cabin"/>
              </a:rPr>
              <a:t>Uses bits representing 0 or 1, operating on a single state at a time.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0" name="Shape 7"/>
          <p:cNvSpPr/>
          <p:nvPr/>
        </p:nvSpPr>
        <p:spPr>
          <a:xfrm>
            <a:off x="5063760" y="4453920"/>
            <a:ext cx="820800" cy="30240"/>
          </a:xfrm>
          <a:prstGeom prst="roundRect">
            <a:avLst>
              <a:gd name="adj" fmla="val 115454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Shape 8"/>
          <p:cNvSpPr/>
          <p:nvPr/>
        </p:nvSpPr>
        <p:spPr>
          <a:xfrm>
            <a:off x="4566600" y="4205160"/>
            <a:ext cx="527400" cy="52740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Text 9"/>
          <p:cNvSpPr/>
          <p:nvPr/>
        </p:nvSpPr>
        <p:spPr>
          <a:xfrm>
            <a:off x="4699800" y="4303440"/>
            <a:ext cx="261000" cy="3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cad6de"/>
                </a:solidFill>
                <a:latin typeface="Unbounded"/>
                <a:ea typeface="Unbounded"/>
              </a:rPr>
              <a:t>2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93" name="Text 10"/>
          <p:cNvSpPr/>
          <p:nvPr/>
        </p:nvSpPr>
        <p:spPr>
          <a:xfrm>
            <a:off x="6120720" y="4176000"/>
            <a:ext cx="34779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cad6de"/>
                </a:solidFill>
                <a:latin typeface="Unbounded"/>
                <a:ea typeface="Unbounded"/>
              </a:rPr>
              <a:t>Quantum Computing</a:t>
            </a:r>
            <a:endParaRPr b="0" lang="en-IN" sz="2150" spc="-1" strike="noStrike">
              <a:latin typeface="Arial"/>
            </a:endParaRPr>
          </a:p>
        </p:txBody>
      </p:sp>
      <p:sp>
        <p:nvSpPr>
          <p:cNvPr id="394" name="Text 11"/>
          <p:cNvSpPr/>
          <p:nvPr/>
        </p:nvSpPr>
        <p:spPr>
          <a:xfrm>
            <a:off x="6120720" y="4661640"/>
            <a:ext cx="7688160" cy="7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cad6de"/>
                </a:solidFill>
                <a:latin typeface="Cabin"/>
                <a:ea typeface="Cabin"/>
              </a:rPr>
              <a:t>Uses qubits, leveraging quantum mechanics to exist in multiple states (superposition) simultaneously.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95" name="Shape 12"/>
          <p:cNvSpPr/>
          <p:nvPr/>
        </p:nvSpPr>
        <p:spPr>
          <a:xfrm>
            <a:off x="5063760" y="6393600"/>
            <a:ext cx="820800" cy="30240"/>
          </a:xfrm>
          <a:prstGeom prst="roundRect">
            <a:avLst>
              <a:gd name="adj" fmla="val 115454"/>
            </a:avLst>
          </a:prstGeom>
          <a:solidFill>
            <a:srgbClr val="49606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Shape 13"/>
          <p:cNvSpPr/>
          <p:nvPr/>
        </p:nvSpPr>
        <p:spPr>
          <a:xfrm>
            <a:off x="4566600" y="6145200"/>
            <a:ext cx="527400" cy="52740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Text 14"/>
          <p:cNvSpPr/>
          <p:nvPr/>
        </p:nvSpPr>
        <p:spPr>
          <a:xfrm>
            <a:off x="4697280" y="6243480"/>
            <a:ext cx="266040" cy="3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2600" spc="-1" strike="noStrike">
                <a:solidFill>
                  <a:srgbClr val="cad6de"/>
                </a:solidFill>
                <a:latin typeface="Unbounded"/>
                <a:ea typeface="Unbounded"/>
              </a:rPr>
              <a:t>3</a:t>
            </a:r>
            <a:endParaRPr b="0" lang="en-IN" sz="2600" spc="-1" strike="noStrike">
              <a:latin typeface="Arial"/>
            </a:endParaRPr>
          </a:p>
        </p:txBody>
      </p:sp>
      <p:sp>
        <p:nvSpPr>
          <p:cNvPr id="398" name="Text 15"/>
          <p:cNvSpPr/>
          <p:nvPr/>
        </p:nvSpPr>
        <p:spPr>
          <a:xfrm>
            <a:off x="6120720" y="6116040"/>
            <a:ext cx="27597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buNone/>
              <a:tabLst>
                <a:tab algn="l" pos="0"/>
              </a:tabLst>
            </a:pPr>
            <a:r>
              <a:rPr b="0" lang="en-US" sz="2150" spc="-1" strike="noStrike">
                <a:solidFill>
                  <a:srgbClr val="cad6de"/>
                </a:solidFill>
                <a:latin typeface="Unbounded"/>
                <a:ea typeface="Unbounded"/>
              </a:rPr>
              <a:t>The Result</a:t>
            </a:r>
            <a:endParaRPr b="0" lang="en-IN" sz="2150" spc="-1" strike="noStrike">
              <a:latin typeface="Arial"/>
            </a:endParaRPr>
          </a:p>
        </p:txBody>
      </p:sp>
      <p:sp>
        <p:nvSpPr>
          <p:cNvPr id="399" name="Text 16"/>
          <p:cNvSpPr/>
          <p:nvPr/>
        </p:nvSpPr>
        <p:spPr>
          <a:xfrm>
            <a:off x="6120720" y="6601680"/>
            <a:ext cx="7688160" cy="75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cad6de"/>
                </a:solidFill>
                <a:latin typeface="Cabin"/>
                <a:ea typeface="Cabin"/>
              </a:rPr>
              <a:t>This enables complex calculations far beyond the capabilities of classical computers.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 0"/>
          <p:cNvSpPr/>
          <p:nvPr/>
        </p:nvSpPr>
        <p:spPr>
          <a:xfrm>
            <a:off x="837720" y="1380960"/>
            <a:ext cx="982908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Why is Quantum Computing?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01" name="Text 1"/>
          <p:cNvSpPr/>
          <p:nvPr/>
        </p:nvSpPr>
        <p:spPr>
          <a:xfrm>
            <a:off x="837720" y="3097440"/>
            <a:ext cx="586116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Richard Feynman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02" name="Text 2"/>
          <p:cNvSpPr/>
          <p:nvPr/>
        </p:nvSpPr>
        <p:spPr>
          <a:xfrm>
            <a:off x="837720" y="4040640"/>
            <a:ext cx="61851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One of the founders of quantum Electrodynamics.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403" name="Text 3"/>
          <p:cNvSpPr/>
          <p:nvPr/>
        </p:nvSpPr>
        <p:spPr>
          <a:xfrm>
            <a:off x="837720" y="4639320"/>
            <a:ext cx="61851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Atoms are the ultimate transistors.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404" name="Text 4"/>
          <p:cNvSpPr/>
          <p:nvPr/>
        </p:nvSpPr>
        <p:spPr>
          <a:xfrm>
            <a:off x="837720" y="5237640"/>
            <a:ext cx="61851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Qubits beyond the bits (0 or 1).</a:t>
            </a:r>
            <a:endParaRPr b="0" lang="en-IN" sz="1850" spc="-1" strike="noStrike">
              <a:latin typeface="Arial"/>
            </a:endParaRPr>
          </a:p>
        </p:txBody>
      </p:sp>
      <p:sp>
        <p:nvSpPr>
          <p:cNvPr id="405" name="Text 5"/>
          <p:cNvSpPr/>
          <p:nvPr/>
        </p:nvSpPr>
        <p:spPr>
          <a:xfrm>
            <a:off x="837720" y="5835960"/>
            <a:ext cx="618516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6" name="Image 0" descr="preencoded.png"/>
          <p:cNvPicPr/>
          <p:nvPr/>
        </p:nvPicPr>
        <p:blipFill>
          <a:blip r:embed="rId1"/>
          <a:stretch/>
        </p:blipFill>
        <p:spPr>
          <a:xfrm>
            <a:off x="7614720" y="2713320"/>
            <a:ext cx="6185160" cy="386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08" name="Text 0"/>
          <p:cNvSpPr/>
          <p:nvPr/>
        </p:nvSpPr>
        <p:spPr>
          <a:xfrm>
            <a:off x="6174360" y="656280"/>
            <a:ext cx="7767720" cy="173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55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ffffff"/>
                </a:solidFill>
                <a:latin typeface="Unbounded"/>
                <a:ea typeface="Unbounded"/>
              </a:rPr>
              <a:t>How it is better?: Solving Problems Beyond Classical Limits</a:t>
            </a:r>
            <a:endParaRPr b="0" lang="en-IN" sz="3600" spc="-1" strike="noStrike">
              <a:latin typeface="Arial"/>
            </a:endParaRPr>
          </a:p>
        </p:txBody>
      </p:sp>
      <p:pic>
        <p:nvPicPr>
          <p:cNvPr id="409" name="Image 1" descr="preencoded.png"/>
          <p:cNvPicPr/>
          <p:nvPr/>
        </p:nvPicPr>
        <p:blipFill>
          <a:blip r:embed="rId2"/>
          <a:stretch/>
        </p:blipFill>
        <p:spPr>
          <a:xfrm>
            <a:off x="6174360" y="2685600"/>
            <a:ext cx="982440" cy="1572120"/>
          </a:xfrm>
          <a:prstGeom prst="rect">
            <a:avLst/>
          </a:prstGeom>
          <a:ln w="0">
            <a:noFill/>
          </a:ln>
        </p:spPr>
      </p:pic>
      <p:sp>
        <p:nvSpPr>
          <p:cNvPr id="410" name="Text 1"/>
          <p:cNvSpPr/>
          <p:nvPr/>
        </p:nvSpPr>
        <p:spPr>
          <a:xfrm>
            <a:off x="7452000" y="2881800"/>
            <a:ext cx="325980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cad6de"/>
                </a:solidFill>
                <a:latin typeface="Unbounded"/>
                <a:ea typeface="Unbounded"/>
              </a:rPr>
              <a:t>Beyond Classical Limits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1" name="Text 2"/>
          <p:cNvSpPr/>
          <p:nvPr/>
        </p:nvSpPr>
        <p:spPr>
          <a:xfrm>
            <a:off x="7452000" y="3288600"/>
            <a:ext cx="6490080" cy="62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cad6de"/>
                </a:solidFill>
                <a:latin typeface="Cabin"/>
                <a:ea typeface="Cabin"/>
              </a:rPr>
              <a:t>Quantum computers are capable of solving problems that are beyond the reach of even the most powerful classical computers.</a:t>
            </a:r>
            <a:endParaRPr b="0" lang="en-IN" sz="1500" spc="-1" strike="noStrike">
              <a:latin typeface="Arial"/>
            </a:endParaRPr>
          </a:p>
        </p:txBody>
      </p:sp>
      <p:pic>
        <p:nvPicPr>
          <p:cNvPr id="412" name="Image 2" descr="preencoded.png"/>
          <p:cNvPicPr/>
          <p:nvPr/>
        </p:nvPicPr>
        <p:blipFill>
          <a:blip r:embed="rId3"/>
          <a:stretch/>
        </p:blipFill>
        <p:spPr>
          <a:xfrm>
            <a:off x="6174360" y="4258080"/>
            <a:ext cx="982440" cy="1742760"/>
          </a:xfrm>
          <a:prstGeom prst="rect">
            <a:avLst/>
          </a:prstGeom>
          <a:ln w="0">
            <a:noFill/>
          </a:ln>
        </p:spPr>
      </p:pic>
      <p:sp>
        <p:nvSpPr>
          <p:cNvPr id="413" name="Text 3"/>
          <p:cNvSpPr/>
          <p:nvPr/>
        </p:nvSpPr>
        <p:spPr>
          <a:xfrm>
            <a:off x="7452000" y="4454280"/>
            <a:ext cx="321948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cad6de"/>
                </a:solidFill>
                <a:latin typeface="Unbounded"/>
                <a:ea typeface="Unbounded"/>
              </a:rPr>
              <a:t>Exponential Advantage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4" name="Text 4"/>
          <p:cNvSpPr/>
          <p:nvPr/>
        </p:nvSpPr>
        <p:spPr>
          <a:xfrm>
            <a:off x="7452000" y="4861080"/>
            <a:ext cx="64900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cad6de"/>
                </a:solidFill>
                <a:latin typeface="Cabin"/>
                <a:ea typeface="Cabin"/>
              </a:rPr>
              <a:t>The ability to process information in a fundamentally different way gives quantum computers a significant advantage, enabling them to tackle complex challenges in fields like optimization and cryptography.</a:t>
            </a:r>
            <a:endParaRPr b="0" lang="en-IN" sz="1500" spc="-1" strike="noStrike">
              <a:latin typeface="Arial"/>
            </a:endParaRPr>
          </a:p>
        </p:txBody>
      </p:sp>
      <p:pic>
        <p:nvPicPr>
          <p:cNvPr id="415" name="Image 3" descr="preencoded.png"/>
          <p:cNvPicPr/>
          <p:nvPr/>
        </p:nvPicPr>
        <p:blipFill>
          <a:blip r:embed="rId4"/>
          <a:stretch/>
        </p:blipFill>
        <p:spPr>
          <a:xfrm>
            <a:off x="6174360" y="6000840"/>
            <a:ext cx="982440" cy="1572120"/>
          </a:xfrm>
          <a:prstGeom prst="rect">
            <a:avLst/>
          </a:prstGeom>
          <a:ln w="0">
            <a:noFill/>
          </a:ln>
        </p:spPr>
      </p:pic>
      <p:sp>
        <p:nvSpPr>
          <p:cNvPr id="416" name="Text 5"/>
          <p:cNvSpPr/>
          <p:nvPr/>
        </p:nvSpPr>
        <p:spPr>
          <a:xfrm>
            <a:off x="7452000" y="6197400"/>
            <a:ext cx="3312000" cy="28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51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cad6de"/>
                </a:solidFill>
                <a:latin typeface="Unbounded"/>
                <a:ea typeface="Unbounded"/>
              </a:rPr>
              <a:t>Transforming Industries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7" name="Text 6"/>
          <p:cNvSpPr/>
          <p:nvPr/>
        </p:nvSpPr>
        <p:spPr>
          <a:xfrm>
            <a:off x="7452000" y="6604200"/>
            <a:ext cx="6490080" cy="62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cad6de"/>
                </a:solidFill>
                <a:latin typeface="Cabin"/>
                <a:ea typeface="Cabin"/>
              </a:rPr>
              <a:t>This power unlocks transformative possibilities across industries, from finance and logistics to healthcare and energy.</a:t>
            </a:r>
            <a:endParaRPr b="0" lang="en-IN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11960"/>
          </a:xfrm>
          <a:prstGeom prst="rect">
            <a:avLst/>
          </a:prstGeom>
          <a:ln w="0">
            <a:noFill/>
          </a:ln>
        </p:spPr>
      </p:pic>
      <p:sp>
        <p:nvSpPr>
          <p:cNvPr id="419" name="Text 0"/>
          <p:cNvSpPr/>
          <p:nvPr/>
        </p:nvSpPr>
        <p:spPr>
          <a:xfrm>
            <a:off x="787320" y="3431160"/>
            <a:ext cx="13055040" cy="132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199"/>
              </a:lnSpc>
              <a:buNone/>
              <a:tabLst>
                <a:tab algn="l" pos="0"/>
              </a:tabLst>
            </a:pPr>
            <a:r>
              <a:rPr b="0" lang="en-US" sz="4150" spc="-1" strike="noStrike">
                <a:solidFill>
                  <a:srgbClr val="ffffff"/>
                </a:solidFill>
                <a:latin typeface="Unbounded"/>
                <a:ea typeface="Unbounded"/>
              </a:rPr>
              <a:t>Exploring the Quantum Frontier: A Glimpse into the Future</a:t>
            </a:r>
            <a:endParaRPr b="0" lang="en-IN" sz="4150" spc="-1" strike="noStrike">
              <a:latin typeface="Arial"/>
            </a:endParaRPr>
          </a:p>
        </p:txBody>
      </p:sp>
      <p:sp>
        <p:nvSpPr>
          <p:cNvPr id="420" name="Shape 1"/>
          <p:cNvSpPr/>
          <p:nvPr/>
        </p:nvSpPr>
        <p:spPr>
          <a:xfrm>
            <a:off x="787320" y="5345280"/>
            <a:ext cx="393480" cy="393480"/>
          </a:xfrm>
          <a:prstGeom prst="roundRect">
            <a:avLst>
              <a:gd name="adj" fmla="val 8572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Text 2"/>
          <p:cNvSpPr/>
          <p:nvPr/>
        </p:nvSpPr>
        <p:spPr>
          <a:xfrm>
            <a:off x="1406160" y="5345280"/>
            <a:ext cx="264672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2050" spc="-1" strike="noStrike">
                <a:solidFill>
                  <a:srgbClr val="cad6de"/>
                </a:solidFill>
                <a:latin typeface="Unbounded"/>
                <a:ea typeface="Unbounded"/>
              </a:rPr>
              <a:t>Drug Discovery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422" name="Text 3"/>
          <p:cNvSpPr/>
          <p:nvPr/>
        </p:nvSpPr>
        <p:spPr>
          <a:xfrm>
            <a:off x="1406160" y="5810760"/>
            <a:ext cx="3582720" cy="18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ad6de"/>
                </a:solidFill>
                <a:latin typeface="Cabin"/>
                <a:ea typeface="Cabin"/>
              </a:rPr>
              <a:t>Quantum computers could revolutionize drug discovery, accelerating the development of new medicines by simulating complex molecular interactions.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23" name="Shape 4"/>
          <p:cNvSpPr/>
          <p:nvPr/>
        </p:nvSpPr>
        <p:spPr>
          <a:xfrm>
            <a:off x="5214240" y="5345280"/>
            <a:ext cx="393480" cy="393480"/>
          </a:xfrm>
          <a:prstGeom prst="roundRect">
            <a:avLst>
              <a:gd name="adj" fmla="val 8572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Text 5"/>
          <p:cNvSpPr/>
          <p:nvPr/>
        </p:nvSpPr>
        <p:spPr>
          <a:xfrm>
            <a:off x="5832720" y="5345280"/>
            <a:ext cx="282240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2050" spc="-1" strike="noStrike">
                <a:solidFill>
                  <a:srgbClr val="cad6de"/>
                </a:solidFill>
                <a:latin typeface="Unbounded"/>
                <a:ea typeface="Unbounded"/>
              </a:rPr>
              <a:t>Materials Science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425" name="Text 6"/>
          <p:cNvSpPr/>
          <p:nvPr/>
        </p:nvSpPr>
        <p:spPr>
          <a:xfrm>
            <a:off x="5832720" y="5810760"/>
            <a:ext cx="3582720" cy="144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ad6de"/>
                </a:solidFill>
                <a:latin typeface="Cabin"/>
                <a:ea typeface="Cabin"/>
              </a:rPr>
              <a:t>Quantum simulation can unlock the secrets of materials, leading to the development of new materials with unprecedented properties.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26" name="Shape 7"/>
          <p:cNvSpPr/>
          <p:nvPr/>
        </p:nvSpPr>
        <p:spPr>
          <a:xfrm>
            <a:off x="9640800" y="5345280"/>
            <a:ext cx="393480" cy="393480"/>
          </a:xfrm>
          <a:prstGeom prst="roundRect">
            <a:avLst>
              <a:gd name="adj" fmla="val 8572"/>
            </a:avLst>
          </a:prstGeom>
          <a:solidFill>
            <a:srgbClr val="30475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Text 8"/>
          <p:cNvSpPr/>
          <p:nvPr/>
        </p:nvSpPr>
        <p:spPr>
          <a:xfrm>
            <a:off x="10259640" y="5345280"/>
            <a:ext cx="264672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0" lang="en-US" sz="2050" spc="-1" strike="noStrike">
                <a:solidFill>
                  <a:srgbClr val="cad6de"/>
                </a:solidFill>
                <a:latin typeface="Unbounded"/>
                <a:ea typeface="Unbounded"/>
              </a:rPr>
              <a:t>Climate Change</a:t>
            </a:r>
            <a:endParaRPr b="0" lang="en-IN" sz="2050" spc="-1" strike="noStrike">
              <a:latin typeface="Arial"/>
            </a:endParaRPr>
          </a:p>
        </p:txBody>
      </p:sp>
      <p:sp>
        <p:nvSpPr>
          <p:cNvPr id="428" name="Text 9"/>
          <p:cNvSpPr/>
          <p:nvPr/>
        </p:nvSpPr>
        <p:spPr>
          <a:xfrm>
            <a:off x="10259640" y="5810760"/>
            <a:ext cx="3582720" cy="18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01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cad6de"/>
                </a:solidFill>
                <a:latin typeface="Cabin"/>
                <a:ea typeface="Cabin"/>
              </a:rPr>
              <a:t>Quantum computing can contribute to tackling climate change by simulating complex climate models and optimizing renewable energy systems.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 0"/>
          <p:cNvSpPr/>
          <p:nvPr/>
        </p:nvSpPr>
        <p:spPr>
          <a:xfrm>
            <a:off x="837720" y="1674000"/>
            <a:ext cx="87948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Who involved in this Race?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430" name="Image 0" descr="preencoded.png"/>
          <p:cNvPicPr/>
          <p:nvPr/>
        </p:nvPicPr>
        <p:blipFill>
          <a:blip r:embed="rId1"/>
          <a:stretch/>
        </p:blipFill>
        <p:spPr>
          <a:xfrm>
            <a:off x="837720" y="2856960"/>
            <a:ext cx="4078440" cy="2520720"/>
          </a:xfrm>
          <a:prstGeom prst="rect">
            <a:avLst/>
          </a:prstGeom>
          <a:ln w="0">
            <a:noFill/>
          </a:ln>
        </p:spPr>
      </p:pic>
      <p:sp>
        <p:nvSpPr>
          <p:cNvPr id="431" name="Text 1"/>
          <p:cNvSpPr/>
          <p:nvPr/>
        </p:nvSpPr>
        <p:spPr>
          <a:xfrm>
            <a:off x="837720" y="56768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Google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32" name="Text 2"/>
          <p:cNvSpPr/>
          <p:nvPr/>
        </p:nvSpPr>
        <p:spPr>
          <a:xfrm>
            <a:off x="837720" y="6172560"/>
            <a:ext cx="40784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Quantum cryptography.</a:t>
            </a:r>
            <a:endParaRPr b="0" lang="en-IN" sz="1850" spc="-1" strike="noStrike">
              <a:latin typeface="Arial"/>
            </a:endParaRPr>
          </a:p>
        </p:txBody>
      </p:sp>
      <p:pic>
        <p:nvPicPr>
          <p:cNvPr id="433" name="Image 1" descr="preencoded.png"/>
          <p:cNvPicPr/>
          <p:nvPr/>
        </p:nvPicPr>
        <p:blipFill>
          <a:blip r:embed="rId2"/>
          <a:stretch/>
        </p:blipFill>
        <p:spPr>
          <a:xfrm>
            <a:off x="5275800" y="2856960"/>
            <a:ext cx="4078440" cy="2520720"/>
          </a:xfrm>
          <a:prstGeom prst="rect">
            <a:avLst/>
          </a:prstGeom>
          <a:ln w="0">
            <a:noFill/>
          </a:ln>
        </p:spPr>
      </p:pic>
      <p:sp>
        <p:nvSpPr>
          <p:cNvPr id="434" name="Text 3"/>
          <p:cNvSpPr/>
          <p:nvPr/>
        </p:nvSpPr>
        <p:spPr>
          <a:xfrm>
            <a:off x="5275800" y="56768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Nvidia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35" name="Text 4"/>
          <p:cNvSpPr/>
          <p:nvPr/>
        </p:nvSpPr>
        <p:spPr>
          <a:xfrm>
            <a:off x="5275800" y="6172560"/>
            <a:ext cx="407844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Critical quantum cryptography.</a:t>
            </a:r>
            <a:endParaRPr b="0" lang="en-IN" sz="1850" spc="-1" strike="noStrike">
              <a:latin typeface="Arial"/>
            </a:endParaRPr>
          </a:p>
        </p:txBody>
      </p:sp>
      <p:pic>
        <p:nvPicPr>
          <p:cNvPr id="436" name="Image 2" descr="preencoded.png"/>
          <p:cNvPicPr/>
          <p:nvPr/>
        </p:nvPicPr>
        <p:blipFill>
          <a:blip r:embed="rId3"/>
          <a:stretch/>
        </p:blipFill>
        <p:spPr>
          <a:xfrm>
            <a:off x="9713520" y="2856960"/>
            <a:ext cx="4078800" cy="2520720"/>
          </a:xfrm>
          <a:prstGeom prst="rect">
            <a:avLst/>
          </a:prstGeom>
          <a:ln w="0">
            <a:noFill/>
          </a:ln>
        </p:spPr>
      </p:pic>
      <p:sp>
        <p:nvSpPr>
          <p:cNvPr id="437" name="Text 5"/>
          <p:cNvSpPr/>
          <p:nvPr/>
        </p:nvSpPr>
        <p:spPr>
          <a:xfrm>
            <a:off x="9713520" y="5676840"/>
            <a:ext cx="2815920" cy="35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cad6de"/>
                </a:solidFill>
                <a:latin typeface="Unbounded"/>
                <a:ea typeface="Unbounded"/>
              </a:rPr>
              <a:t>IBM</a:t>
            </a:r>
            <a:endParaRPr b="0" lang="en-IN" sz="2200" spc="-1" strike="noStrike">
              <a:latin typeface="Arial"/>
            </a:endParaRPr>
          </a:p>
        </p:txBody>
      </p:sp>
      <p:sp>
        <p:nvSpPr>
          <p:cNvPr id="438" name="Text 6"/>
          <p:cNvSpPr/>
          <p:nvPr/>
        </p:nvSpPr>
        <p:spPr>
          <a:xfrm>
            <a:off x="9713520" y="6172560"/>
            <a:ext cx="40788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Revolutionizing cybersecurity.</a:t>
            </a:r>
            <a:endParaRPr b="0" lang="en-IN" sz="18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40" name="Text 0"/>
          <p:cNvSpPr/>
          <p:nvPr/>
        </p:nvSpPr>
        <p:spPr>
          <a:xfrm>
            <a:off x="837720" y="2817360"/>
            <a:ext cx="5632200" cy="70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99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ffffff"/>
                </a:solidFill>
                <a:latin typeface="Unbounded"/>
                <a:ea typeface="Unbounded"/>
              </a:rPr>
              <a:t>Thank You!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441" name="Text 1"/>
          <p:cNvSpPr/>
          <p:nvPr/>
        </p:nvSpPr>
        <p:spPr>
          <a:xfrm>
            <a:off x="837720" y="3880080"/>
            <a:ext cx="7468200" cy="153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buNone/>
              <a:tabLst>
                <a:tab algn="l" pos="0"/>
              </a:tabLst>
            </a:pPr>
            <a:r>
              <a:rPr b="0" lang="en-US" sz="1850" spc="-1" strike="noStrike">
                <a:solidFill>
                  <a:srgbClr val="cad6de"/>
                </a:solidFill>
                <a:latin typeface="Cabin"/>
                <a:ea typeface="Cabin"/>
              </a:rPr>
              <a:t>We appreciate your time and interest in the possibilities of quantum computing. Let's continue the conversation and explore how this transformative technology can unlock new opportunities for your organization.</a:t>
            </a:r>
            <a:endParaRPr b="0" lang="en-IN" sz="18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2024-12-17T17:24:55Z</dcterms:created>
  <dc:creator>PptxGenJS</dc:creator>
  <dc:description/>
  <dc:language>en-IN</dc:language>
  <cp:lastModifiedBy/>
  <dcterms:modified xsi:type="dcterms:W3CDTF">2024-12-18T22:42:21Z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9</vt:i4>
  </property>
  <property fmtid="{D5CDD505-2E9C-101B-9397-08002B2CF9AE}" pid="3" name="PresentationFormat">
    <vt:lpwstr>On-screen Show (16:9)</vt:lpwstr>
  </property>
  <property fmtid="{D5CDD505-2E9C-101B-9397-08002B2CF9AE}" pid="4" name="Slides">
    <vt:i4>9</vt:i4>
  </property>
</Properties>
</file>